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14"/>
  </p:notesMasterIdLst>
  <p:sldIdLst>
    <p:sldId id="302" r:id="rId2"/>
    <p:sldId id="294" r:id="rId3"/>
    <p:sldId id="295" r:id="rId4"/>
    <p:sldId id="296" r:id="rId5"/>
    <p:sldId id="297" r:id="rId6"/>
    <p:sldId id="298" r:id="rId7"/>
    <p:sldId id="299" r:id="rId8"/>
    <p:sldId id="306" r:id="rId9"/>
    <p:sldId id="300" r:id="rId10"/>
    <p:sldId id="301" r:id="rId11"/>
    <p:sldId id="304" r:id="rId12"/>
    <p:sldId id="30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liot Jackson" initials="EJ" lastIdx="1" clrIdx="0">
    <p:extLst>
      <p:ext uri="{19B8F6BF-5375-455C-9EA6-DF929625EA0E}">
        <p15:presenceInfo xmlns:p15="http://schemas.microsoft.com/office/powerpoint/2012/main" userId="S-1-5-21-371540135-2087084657-618671499-16667" providerId="AD"/>
      </p:ext>
    </p:extLst>
  </p:cmAuthor>
  <p:cmAuthor id="2" name="Elliott Jackson" initials="EJ" lastIdx="1" clrIdx="1">
    <p:extLst>
      <p:ext uri="{19B8F6BF-5375-455C-9EA6-DF929625EA0E}">
        <p15:presenceInfo xmlns:p15="http://schemas.microsoft.com/office/powerpoint/2012/main" userId="69061a06b13042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3D6"/>
    <a:srgbClr val="522D6D"/>
    <a:srgbClr val="828486"/>
    <a:srgbClr val="E949B7"/>
    <a:srgbClr val="947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5" autoAdjust="0"/>
    <p:restoredTop sz="93036" autoAdjust="0"/>
  </p:normalViewPr>
  <p:slideViewPr>
    <p:cSldViewPr snapToGrid="0">
      <p:cViewPr varScale="1">
        <p:scale>
          <a:sx n="44" d="100"/>
          <a:sy n="44" d="100"/>
        </p:scale>
        <p:origin x="4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F0A92-111B-4A87-B783-8BD167D292F2}" type="datetimeFigureOut">
              <a:rPr lang="en-US" smtClean="0"/>
              <a:t>4/3/2018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31A42-9EFA-4B70-AB36-58E4282958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52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066804" y="2047996"/>
            <a:ext cx="6876808" cy="27432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2992173" y="830962"/>
            <a:ext cx="5904488" cy="534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674080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 COFFEE BEAN &amp; TEA LEAF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090537" y="2087885"/>
            <a:ext cx="8393507" cy="62259"/>
          </a:xfrm>
          <a:prstGeom prst="rect">
            <a:avLst/>
          </a:prstGeom>
          <a:solidFill>
            <a:srgbClr val="67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7904480" y="554736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dirty="0">
              <a:solidFill>
                <a:srgbClr val="674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48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868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0444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38569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594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441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17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06C9D-DAF8-C941-B767-A7F458E6A1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66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D598-C934-DF45-AE74-E1F1ED7D3F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394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34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40469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39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35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80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81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03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282" y="677547"/>
            <a:ext cx="3764280" cy="437513"/>
          </a:xfrm>
        </p:spPr>
        <p:txBody>
          <a:bodyPr>
            <a:noAutofit/>
          </a:bodyPr>
          <a:lstStyle>
            <a:lvl1pPr>
              <a:defRPr sz="2800" b="1" i="0" spc="5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2028190"/>
            <a:ext cx="9367838" cy="370141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0" i="0">
                <a:solidFill>
                  <a:srgbClr val="828487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1314450"/>
            <a:ext cx="3763963" cy="514350"/>
          </a:xfrm>
        </p:spPr>
        <p:txBody>
          <a:bodyPr>
            <a:normAutofit/>
          </a:bodyPr>
          <a:lstStyle>
            <a:lvl1pPr>
              <a:defRPr sz="1800" b="1" i="0" spc="0" baseline="0">
                <a:solidFill>
                  <a:srgbClr val="522D6D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SECTION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25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43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95931" y="2976880"/>
            <a:ext cx="8484868" cy="980918"/>
          </a:xfrm>
        </p:spPr>
        <p:txBody>
          <a:bodyPr anchor="ctr">
            <a:normAutofit/>
          </a:bodyPr>
          <a:lstStyle>
            <a:lvl1pPr>
              <a:defRPr sz="6600" b="1" i="0">
                <a:solidFill>
                  <a:srgbClr val="674080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SUBHEADER.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95931" y="4059398"/>
            <a:ext cx="8484868" cy="1500187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828487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995931" y="2235200"/>
            <a:ext cx="8495028" cy="874238"/>
          </a:xfrm>
        </p:spPr>
        <p:txBody>
          <a:bodyPr anchor="b">
            <a:normAutofit/>
          </a:bodyPr>
          <a:lstStyle>
            <a:lvl1pPr marL="0" indent="0">
              <a:buNone/>
              <a:defRPr sz="3200" b="0" i="0">
                <a:solidFill>
                  <a:srgbClr val="828487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074794" y="3912079"/>
            <a:ext cx="8406005" cy="45719"/>
          </a:xfrm>
          <a:prstGeom prst="rect">
            <a:avLst/>
          </a:prstGeom>
          <a:solidFill>
            <a:srgbClr val="674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9441" y="6004560"/>
            <a:ext cx="629205" cy="629205"/>
          </a:xfrm>
          <a:prstGeom prst="rect">
            <a:avLst/>
          </a:prstGeom>
        </p:spPr>
      </p:pic>
      <p:sp>
        <p:nvSpPr>
          <p:cNvPr id="11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0673080" y="6136599"/>
            <a:ext cx="365760" cy="365125"/>
          </a:xfrm>
        </p:spPr>
        <p:txBody>
          <a:bodyPr/>
          <a:lstStyle>
            <a:lvl1pPr algn="ctr">
              <a:defRPr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38840" y="6010590"/>
            <a:ext cx="0" cy="631186"/>
          </a:xfrm>
          <a:prstGeom prst="line">
            <a:avLst/>
          </a:prstGeom>
          <a:ln w="12700">
            <a:solidFill>
              <a:srgbClr val="8284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743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"/>
          <a:stretch/>
        </p:blipFill>
        <p:spPr>
          <a:xfrm>
            <a:off x="10820400" y="4127"/>
            <a:ext cx="1371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1825625"/>
            <a:ext cx="9367838" cy="434149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4520" y="1169035"/>
            <a:ext cx="9372600" cy="454025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042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20916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82" y="5384800"/>
            <a:ext cx="5181918" cy="11074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6901" y="5039360"/>
            <a:ext cx="5184299" cy="3454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>
          <a:xfrm>
            <a:off x="604838" y="1473199"/>
            <a:ext cx="9351962" cy="34448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09677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209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53945"/>
            <a:ext cx="3759200" cy="25838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05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05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5780405" y="1440541"/>
            <a:ext cx="3881755" cy="4410621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4838" y="2021840"/>
            <a:ext cx="3763962" cy="33274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323320" y="6337611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24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9853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4520" y="375287"/>
            <a:ext cx="3764280" cy="437513"/>
          </a:xfrm>
        </p:spPr>
        <p:txBody>
          <a:bodyPr>
            <a:noAutofit/>
          </a:bodyPr>
          <a:lstStyle>
            <a:lvl1pPr>
              <a:defRPr sz="1600" b="1" i="0" spc="50" baseline="0">
                <a:solidFill>
                  <a:srgbClr val="828487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745865"/>
            <a:ext cx="3759200" cy="25838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>
              <a:lnSpc>
                <a:spcPct val="100000"/>
              </a:lnSpc>
              <a:defRPr sz="14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>
              <a:lnSpc>
                <a:spcPct val="100000"/>
              </a:lnSpc>
              <a:defRPr sz="12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rgbClr val="828487"/>
                </a:solidFill>
                <a:latin typeface="Avenir Roman" charset="0"/>
                <a:ea typeface="Avenir Roman" charset="0"/>
                <a:cs typeface="Avenir Roman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6156325" y="0"/>
            <a:ext cx="6035675" cy="6858000"/>
          </a:xfrm>
        </p:spPr>
        <p:txBody>
          <a:bodyPr/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04838" y="3292475"/>
            <a:ext cx="3763962" cy="45402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674080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 b="1" i="0" dirty="0">
                <a:latin typeface="Avenir Heavy" charset="0"/>
                <a:ea typeface="Avenir Heavy" charset="0"/>
                <a:cs typeface="Avenir Heavy" charset="0"/>
              </a:rPr>
              <a:t>HEADER</a:t>
            </a:r>
            <a:endParaRPr lang="en-US" dirty="0"/>
          </a:p>
        </p:txBody>
      </p:sp>
      <p:sp>
        <p:nvSpPr>
          <p:cNvPr id="16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094720" y="6248082"/>
            <a:ext cx="365760" cy="365125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fld id="{05067A32-B204-B24E-8BD6-97DCAAC4E85D}" type="slidenum">
              <a:rPr lang="en-US" smtClean="0">
                <a:solidFill>
                  <a:srgbClr val="674080"/>
                </a:solidFill>
              </a:rPr>
              <a:pPr/>
              <a:t>‹#›</a:t>
            </a:fld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225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11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13766-499F-464E-9E3F-17C5B644595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2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0EEA9-04D7-334B-A9F9-54B69B8EE96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10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618C-1EDC-0543-ACC7-9E71300A92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8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1" b="313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9852-99A4-7841-A9A9-8D5C74F120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14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EC994-8FAB-0F4A-A47B-0FB94ED12D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4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6E2C9E0-BE50-F649-B58C-E6C7D7A3AA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67A32-B204-B24E-8BD6-97DCAAC4E85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5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684" r:id="rId26"/>
    <p:sldLayoutId id="2147483686" r:id="rId27"/>
    <p:sldLayoutId id="2147483687" r:id="rId28"/>
    <p:sldLayoutId id="2147483688" r:id="rId29"/>
    <p:sldLayoutId id="2147483689" r:id="rId30"/>
    <p:sldLayoutId id="2147483697" r:id="rId3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Silicon Valley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1286930" y="3920454"/>
            <a:ext cx="9609668" cy="8412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Alex </a:t>
            </a:r>
            <a:r>
              <a:rPr lang="en-US" dirty="0" err="1" smtClean="0"/>
              <a:t>Matthiessen</a:t>
            </a:r>
            <a:r>
              <a:rPr lang="en-US" dirty="0" smtClean="0"/>
              <a:t>, Christopher Newbolt, Elliott Jackson, </a:t>
            </a:r>
            <a:r>
              <a:rPr lang="en-US" dirty="0" err="1" smtClean="0"/>
              <a:t>Fahim</a:t>
            </a:r>
            <a:r>
              <a:rPr lang="en-US" dirty="0" smtClean="0"/>
              <a:t> Rahman, </a:t>
            </a:r>
            <a:r>
              <a:rPr lang="en-US" dirty="0" err="1" smtClean="0"/>
              <a:t>Weijing</a:t>
            </a:r>
            <a:r>
              <a:rPr lang="en-US" dirty="0" smtClean="0"/>
              <a:t> Zhang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5" y="1177696"/>
            <a:ext cx="6879771" cy="204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024" y="653143"/>
            <a:ext cx="7736433" cy="7181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 wage by race of gender</a:t>
            </a:r>
          </a:p>
        </p:txBody>
      </p:sp>
      <p:pic>
        <p:nvPicPr>
          <p:cNvPr id="3074" name="Picture 2" descr="USwage_time_series_bygenderbyrac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297" y="1371327"/>
            <a:ext cx="5588969" cy="419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10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9599" y="2143124"/>
            <a:ext cx="3763963" cy="308610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each </a:t>
            </a:r>
            <a:r>
              <a:rPr lang="en-US" dirty="0" smtClean="0">
                <a:solidFill>
                  <a:schemeClr val="tx1"/>
                </a:solidFill>
              </a:rPr>
              <a:t>Group </a:t>
            </a:r>
            <a:r>
              <a:rPr lang="en-US" dirty="0">
                <a:solidFill>
                  <a:schemeClr val="tx1"/>
                </a:solidFill>
              </a:rPr>
              <a:t>of Asian men has the highest weekly earnings from 2002 to 2018 in US, it also has the maximum growth  rate and lowest workers compared to other groups.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Men </a:t>
            </a:r>
            <a:r>
              <a:rPr lang="en-US" dirty="0">
                <a:solidFill>
                  <a:schemeClr val="tx1"/>
                </a:solidFill>
              </a:rPr>
              <a:t>has higher income than women in US.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167" y="721089"/>
            <a:ext cx="9434603" cy="94805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NBA Average Weekly income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85824"/>
            <a:ext cx="5836920" cy="37876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11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2743" y="2133600"/>
            <a:ext cx="3614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NBA Average Salaries are obvious an outlier to the rest of the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Average pay for “Ballers” is on the rise much like the rest of the industries, but it does show fluctuations.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Once we get to 2002, there were very few Ballers in the sample, as the average life of a player is short.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2743" y="5471886"/>
            <a:ext cx="662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Data was reduced by filtering only players who have a 2018 Salary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195" y="769619"/>
            <a:ext cx="5922148" cy="71582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NBA Salaries vs Player 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6" y="1849789"/>
            <a:ext cx="6054634" cy="355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12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7942" y="1485443"/>
            <a:ext cx="3614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NBA pay is clearly dominated by veterans which makes sense.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Seems like the overall bucket of salaries is constant per play age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probably should have created more age brackets because the player lifespan is so short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there are older plays who get a contract, they normally have a really large salary. (Consider that these Bins actually an average of all players in those age ranges. </a:t>
            </a:r>
          </a:p>
        </p:txBody>
      </p:sp>
    </p:spTree>
    <p:extLst>
      <p:ext uri="{BB962C8B-B14F-4D97-AF65-F5344CB8AC3E}">
        <p14:creationId xmlns:p14="http://schemas.microsoft.com/office/powerpoint/2010/main" val="159688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How has average income varied throughout the years?  What is the comparison between age groups, races, and industry?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70857" y="1053193"/>
            <a:ext cx="3763963" cy="5143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Defining our Ask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5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Roughly over the past 10 years we suspected that the Gender Gap will </a:t>
            </a:r>
            <a:r>
              <a:rPr lang="en-US" b="1" dirty="0" smtClean="0">
                <a:solidFill>
                  <a:schemeClr val="tx1"/>
                </a:solidFill>
              </a:rPr>
              <a:t>decrease as pay will be more determined based on experience and education.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Over the past 5 years, people in industries with a computer / engineering focus will have a higher income.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09282" y="908050"/>
            <a:ext cx="4456204" cy="514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176985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8686" y="735604"/>
            <a:ext cx="6125028" cy="77388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Data Retrieval Process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139" y="1795961"/>
            <a:ext cx="9367838" cy="37014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how to segment the data for the data pulls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Gender, Age, Race, Industry, and Outlier (NBA)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Locate the source of the Data and extract information to local drives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came from Bureau of Labor Statistics, Data – World, and Basketball statistics and history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the restrictions of each data set and implement data extraction code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4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42" y="706576"/>
            <a:ext cx="6662057" cy="54165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Total Employees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99568" y="1778905"/>
            <a:ext cx="3763963" cy="22270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Spike in total number of employees in healthcare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More professionals are joining computer and math ‘type’ jobs.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Engineering steadily increasing (slower rate of growth due to educational requirements)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436913"/>
            <a:ext cx="5938520" cy="40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482" y="763495"/>
            <a:ext cx="7417118" cy="43751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Weekly Income by Selected Industries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6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42225" y="1982106"/>
            <a:ext cx="4179718" cy="218349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0" dirty="0" smtClean="0">
                <a:solidFill>
                  <a:schemeClr val="tx1"/>
                </a:solidFill>
              </a:rPr>
              <a:t>Findings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Computer and Mathematics industry saw the greatest average income increase over the past 7 years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Jobs in healthcare seeing increase payment.  (Insurance and booming medical manufactures) 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Biggest surprise in this analysis was the average income in service is greater than engineering.</a:t>
            </a:r>
          </a:p>
          <a:p>
            <a:pPr marL="0" indent="0">
              <a:buNone/>
            </a:pPr>
            <a:endParaRPr lang="en-US" b="0" dirty="0" smtClean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43" y="1600652"/>
            <a:ext cx="6484256" cy="38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2310" y="876937"/>
            <a:ext cx="7678375" cy="43751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Female Wage as Percentage of Male Wage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85371" y="1720850"/>
            <a:ext cx="4818744" cy="2067379"/>
          </a:xfrm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gender wage gap across all age groups has decreased over the last 15 years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younger the age group the faster the wage gap shrinks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73" y="1561193"/>
            <a:ext cx="4933950" cy="3700463"/>
          </a:xfrm>
        </p:spPr>
      </p:pic>
    </p:spTree>
    <p:extLst>
      <p:ext uri="{BB962C8B-B14F-4D97-AF65-F5344CB8AC3E}">
        <p14:creationId xmlns:p14="http://schemas.microsoft.com/office/powerpoint/2010/main" val="7972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229" y="774665"/>
            <a:ext cx="6502400" cy="437513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US Wages by Age Group and Gender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8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26762" y="1898345"/>
            <a:ext cx="4269352" cy="249948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gender gap in median wages for the 35-44, 45-54, and 55-64 year old age groups is very </a:t>
            </a:r>
            <a:r>
              <a:rPr lang="en-US" dirty="0" smtClean="0">
                <a:solidFill>
                  <a:schemeClr val="tx1"/>
                </a:solidFill>
              </a:rPr>
              <a:t>similar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gender gap in wages for 25-34 year olds is significantly smaller than other age </a:t>
            </a:r>
            <a:r>
              <a:rPr lang="en-US" dirty="0" smtClean="0">
                <a:solidFill>
                  <a:schemeClr val="tx1"/>
                </a:solidFill>
              </a:rPr>
              <a:t>groups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>
                <a:solidFill>
                  <a:schemeClr val="tx1"/>
                </a:solidFill>
              </a:rPr>
              <a:t>the last five </a:t>
            </a:r>
            <a:r>
              <a:rPr lang="en-US" dirty="0" smtClean="0">
                <a:solidFill>
                  <a:schemeClr val="tx1"/>
                </a:solidFill>
              </a:rPr>
              <a:t>years </a:t>
            </a:r>
            <a:r>
              <a:rPr lang="en-US" dirty="0">
                <a:solidFill>
                  <a:schemeClr val="tx1"/>
                </a:solidFill>
              </a:rPr>
              <a:t>the gender gap in median wages for those 65 and older has increased </a:t>
            </a:r>
            <a:r>
              <a:rPr lang="en-US" dirty="0" smtClean="0">
                <a:solidFill>
                  <a:schemeClr val="tx1"/>
                </a:solidFill>
              </a:rPr>
              <a:t>significantly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28" y="134728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1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487" y="706575"/>
            <a:ext cx="7576456" cy="68679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 wage by race</a:t>
            </a:r>
          </a:p>
        </p:txBody>
      </p:sp>
      <p:pic>
        <p:nvPicPr>
          <p:cNvPr id="2050" name="Picture 2" descr="USwage_time_series_byrac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4830" y="1689893"/>
            <a:ext cx="4933950" cy="37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067A32-B204-B24E-8BD6-97DCAAC4E85D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016000" y="1961356"/>
            <a:ext cx="3763963" cy="3429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general trend is increasing weekly earnings </a:t>
            </a:r>
          </a:p>
          <a:p>
            <a:r>
              <a:rPr lang="en-US" dirty="0">
                <a:solidFill>
                  <a:schemeClr val="tx1"/>
                </a:solidFill>
              </a:rPr>
              <a:t>During 2010, all races have a lower growth rate , the Asian and Hispanic or Latino  groups even have a negative growth  in US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8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11091</TotalTime>
  <Words>595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Avenir Black</vt:lpstr>
      <vt:lpstr>Avenir Book</vt:lpstr>
      <vt:lpstr>Avenir Heavy</vt:lpstr>
      <vt:lpstr>Avenir Medium</vt:lpstr>
      <vt:lpstr>Avenir Next</vt:lpstr>
      <vt:lpstr>Avenir Roman</vt:lpstr>
      <vt:lpstr>Calibri</vt:lpstr>
      <vt:lpstr>Garamond</vt:lpstr>
      <vt:lpstr>Wingdings</vt:lpstr>
      <vt:lpstr>Organic</vt:lpstr>
      <vt:lpstr>Silicon Valley</vt:lpstr>
      <vt:lpstr>PowerPoint Presentation</vt:lpstr>
      <vt:lpstr>PowerPoint Presentation</vt:lpstr>
      <vt:lpstr>Data Retrieval Process</vt:lpstr>
      <vt:lpstr>Total Employees </vt:lpstr>
      <vt:lpstr>Weekly Income by Selected Industries</vt:lpstr>
      <vt:lpstr>Female Wage as Percentage of Male Wage</vt:lpstr>
      <vt:lpstr>US Wages by Age Group and Gender</vt:lpstr>
      <vt:lpstr>US wage by race</vt:lpstr>
      <vt:lpstr>US wage by race of gender</vt:lpstr>
      <vt:lpstr>NBA Average Weekly income</vt:lpstr>
      <vt:lpstr>NBA Salaries vs Player Age</vt:lpstr>
    </vt:vector>
  </TitlesOfParts>
  <Company>Coffee Bean &amp; Tea Leaf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Rockin</dc:creator>
  <cp:lastModifiedBy>Elliott Jackson</cp:lastModifiedBy>
  <cp:revision>370</cp:revision>
  <dcterms:created xsi:type="dcterms:W3CDTF">2016-11-09T20:44:23Z</dcterms:created>
  <dcterms:modified xsi:type="dcterms:W3CDTF">2018-04-04T01:17:07Z</dcterms:modified>
</cp:coreProperties>
</file>